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56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11/2/2025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11/2/2025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-15270" y="0"/>
            <a:ext cx="1219198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DF815FB-B656-B59F-963E-E8CC7552CFD1}"/>
              </a:ext>
            </a:extLst>
          </p:cNvPr>
          <p:cNvSpPr txBox="1"/>
          <p:nvPr/>
        </p:nvSpPr>
        <p:spPr>
          <a:xfrm>
            <a:off x="10160" y="121920"/>
            <a:ext cx="1163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u="sng" dirty="0"/>
              <a:t>LeadSpark: ElectricPe Conversion Insights</a:t>
            </a:r>
          </a:p>
          <a:p>
            <a:pPr algn="ctr"/>
            <a:r>
              <a:rPr lang="en-IN" dirty="0"/>
              <a:t>                                                                       </a:t>
            </a:r>
            <a:r>
              <a:rPr lang="en-IN" u="sng" dirty="0"/>
              <a:t>By – Sanskriti Dhurandhar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C090AB-5163-AC09-8864-AFF6FD3D6456}"/>
              </a:ext>
            </a:extLst>
          </p:cNvPr>
          <p:cNvSpPr txBox="1"/>
          <p:nvPr/>
        </p:nvSpPr>
        <p:spPr>
          <a:xfrm>
            <a:off x="520880" y="3058583"/>
            <a:ext cx="5798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r>
              <a:rPr lang="en-IN" dirty="0">
                <a:solidFill>
                  <a:schemeClr val="bg1"/>
                </a:solidFill>
              </a:rPr>
              <a:t>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0356820-AB41-E60E-8CD1-D4C5215D2DA2}"/>
              </a:ext>
            </a:extLst>
          </p:cNvPr>
          <p:cNvCxnSpPr>
            <a:cxnSpLocks/>
          </p:cNvCxnSpPr>
          <p:nvPr/>
        </p:nvCxnSpPr>
        <p:spPr>
          <a:xfrm>
            <a:off x="5048325" y="2049386"/>
            <a:ext cx="1047675" cy="108527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C96104-D9C5-2397-96FC-2DA70C00AA2B}"/>
              </a:ext>
            </a:extLst>
          </p:cNvPr>
          <p:cNvCxnSpPr>
            <a:cxnSpLocks/>
          </p:cNvCxnSpPr>
          <p:nvPr/>
        </p:nvCxnSpPr>
        <p:spPr>
          <a:xfrm flipV="1">
            <a:off x="5089393" y="3116312"/>
            <a:ext cx="1006607" cy="1687895"/>
          </a:xfrm>
          <a:prstGeom prst="line">
            <a:avLst/>
          </a:prstGeom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1EC720C6-4104-2F36-8E9D-46183B671AF9}"/>
              </a:ext>
            </a:extLst>
          </p:cNvPr>
          <p:cNvSpPr/>
          <p:nvPr/>
        </p:nvSpPr>
        <p:spPr>
          <a:xfrm>
            <a:off x="232610" y="1372064"/>
            <a:ext cx="4818095" cy="22015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F3524A-1F12-4BE5-30ED-24F5DB8630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754" y="1190632"/>
            <a:ext cx="4655806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b="1" u="sng" dirty="0">
                <a:solidFill>
                  <a:schemeClr val="bg1"/>
                </a:solidFill>
              </a:rPr>
              <a:t>Data Overview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Total Leads: 1,000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Conversion Rate: 81%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Average TAT (Lead → Delivery): 4.4 days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Cancellation Rate: 27.1%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NPS: -0.21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BEBAD8-7823-E75B-1949-0B863EED1E7C}"/>
              </a:ext>
            </a:extLst>
          </p:cNvPr>
          <p:cNvSpPr/>
          <p:nvPr/>
        </p:nvSpPr>
        <p:spPr>
          <a:xfrm>
            <a:off x="247641" y="4040394"/>
            <a:ext cx="4818095" cy="22015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F127EE6-3CF1-EE49-0473-1BA8A082ED15}"/>
              </a:ext>
            </a:extLst>
          </p:cNvPr>
          <p:cNvSpPr txBox="1"/>
          <p:nvPr/>
        </p:nvSpPr>
        <p:spPr>
          <a:xfrm>
            <a:off x="279776" y="4263830"/>
            <a:ext cx="46623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>
                <a:solidFill>
                  <a:schemeClr val="bg1"/>
                </a:solidFill>
              </a:rPr>
              <a:t>Bottlenecks</a:t>
            </a:r>
          </a:p>
          <a:p>
            <a:pPr algn="ctr"/>
            <a:endParaRPr lang="en-US" b="1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Lead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Store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Delivery Process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Follow-ups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9F6AC6B-EC34-2790-3D01-02A859BA310F}"/>
              </a:ext>
            </a:extLst>
          </p:cNvPr>
          <p:cNvSpPr/>
          <p:nvPr/>
        </p:nvSpPr>
        <p:spPr>
          <a:xfrm>
            <a:off x="6027629" y="1532153"/>
            <a:ext cx="5863639" cy="408288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EC51C89-A8D6-D599-3D44-C406C84F03A1}"/>
              </a:ext>
            </a:extLst>
          </p:cNvPr>
          <p:cNvSpPr txBox="1"/>
          <p:nvPr/>
        </p:nvSpPr>
        <p:spPr>
          <a:xfrm>
            <a:off x="5876548" y="1619116"/>
            <a:ext cx="6014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u="sng" dirty="0">
                <a:solidFill>
                  <a:schemeClr val="bg1"/>
                </a:solidFill>
              </a:rPr>
              <a:t>Key Insights</a:t>
            </a:r>
          </a:p>
          <a:p>
            <a:pPr algn="ctr"/>
            <a:endParaRPr lang="en-IN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279529-987B-5AFF-D0C8-6F20D44DA92A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066317" y="2158953"/>
            <a:ext cx="5769469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Strong conversions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81% of leads successfully converted.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Fast process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Average time from lead to delivery is just 4.4 days.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High cancellations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27.1% of leads got cancelled; needs improvement.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Customer satisfaction is low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NPS is slightly negative (-0.21).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/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</a:rPr>
              <a:t>The sales process is efficient, but post-delivery experience and cancellations should be worked on.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b="15730"/>
          <a:stretch/>
        </p:blipFill>
        <p:spPr>
          <a:xfrm>
            <a:off x="20" y="80647"/>
            <a:ext cx="1219198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DA1307-87DE-72BE-C5D0-E55B55CFBDAB}"/>
              </a:ext>
            </a:extLst>
          </p:cNvPr>
          <p:cNvSpPr txBox="1"/>
          <p:nvPr/>
        </p:nvSpPr>
        <p:spPr>
          <a:xfrm>
            <a:off x="314960" y="265867"/>
            <a:ext cx="11715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u="sng" dirty="0"/>
              <a:t>Actionable Recommendations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FA48FD-9E20-78B9-43AA-E285A6DFE97A}"/>
              </a:ext>
            </a:extLst>
          </p:cNvPr>
          <p:cNvSpPr txBox="1"/>
          <p:nvPr/>
        </p:nvSpPr>
        <p:spPr>
          <a:xfrm>
            <a:off x="4197280" y="4145836"/>
            <a:ext cx="324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/>
              <a:t>Expected Impact Summary </a:t>
            </a:r>
            <a:endParaRPr lang="en-US" b="1" u="sng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7B4755-ED41-5A85-7D06-87A899B975C3}"/>
              </a:ext>
            </a:extLst>
          </p:cNvPr>
          <p:cNvSpPr/>
          <p:nvPr/>
        </p:nvSpPr>
        <p:spPr>
          <a:xfrm>
            <a:off x="90100" y="901066"/>
            <a:ext cx="2103120" cy="25349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Strengthen Lead Nurturing &amp; Engagement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7D8C60-4351-7697-D321-B768F7A531E4}"/>
              </a:ext>
            </a:extLst>
          </p:cNvPr>
          <p:cNvSpPr/>
          <p:nvPr/>
        </p:nvSpPr>
        <p:spPr>
          <a:xfrm>
            <a:off x="2475370" y="901066"/>
            <a:ext cx="2103120" cy="25349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Optimize Store-wise Performance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DC8B49-103F-49D7-DD2B-AFF7DC1B7743}"/>
              </a:ext>
            </a:extLst>
          </p:cNvPr>
          <p:cNvSpPr/>
          <p:nvPr/>
        </p:nvSpPr>
        <p:spPr>
          <a:xfrm>
            <a:off x="4860640" y="894080"/>
            <a:ext cx="2103120" cy="25349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Reduce Delivery TAT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A6A3D8-4480-1262-2DA7-C42F3452D56D}"/>
              </a:ext>
            </a:extLst>
          </p:cNvPr>
          <p:cNvSpPr/>
          <p:nvPr/>
        </p:nvSpPr>
        <p:spPr>
          <a:xfrm>
            <a:off x="7394080" y="901066"/>
            <a:ext cx="2103120" cy="25349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Tackle Cancellations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16AAE7-B9BB-38F1-C8D5-D55296A57B7E}"/>
              </a:ext>
            </a:extLst>
          </p:cNvPr>
          <p:cNvSpPr/>
          <p:nvPr/>
        </p:nvSpPr>
        <p:spPr>
          <a:xfrm>
            <a:off x="9927520" y="894080"/>
            <a:ext cx="2103120" cy="25349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Enhance Post-Delivery Service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A37D8D5-E373-1815-FF9D-81F5E69A1C20}"/>
              </a:ext>
            </a:extLst>
          </p:cNvPr>
          <p:cNvCxnSpPr>
            <a:cxnSpLocks/>
          </p:cNvCxnSpPr>
          <p:nvPr/>
        </p:nvCxnSpPr>
        <p:spPr>
          <a:xfrm flipV="1">
            <a:off x="833120" y="539117"/>
            <a:ext cx="10241280" cy="279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C0CA5A5-BFBC-98FC-89A1-3C126A7E38A3}"/>
              </a:ext>
            </a:extLst>
          </p:cNvPr>
          <p:cNvCxnSpPr>
            <a:cxnSpLocks/>
          </p:cNvCxnSpPr>
          <p:nvPr/>
        </p:nvCxnSpPr>
        <p:spPr>
          <a:xfrm>
            <a:off x="843280" y="567056"/>
            <a:ext cx="0" cy="334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9905ED0-30E5-FCC2-ECEF-10864ED2EEAA}"/>
              </a:ext>
            </a:extLst>
          </p:cNvPr>
          <p:cNvCxnSpPr>
            <a:cxnSpLocks/>
          </p:cNvCxnSpPr>
          <p:nvPr/>
        </p:nvCxnSpPr>
        <p:spPr>
          <a:xfrm>
            <a:off x="3373120" y="560070"/>
            <a:ext cx="0" cy="334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53A24B2-3761-A17E-F6DC-35219F0860B5}"/>
              </a:ext>
            </a:extLst>
          </p:cNvPr>
          <p:cNvCxnSpPr>
            <a:cxnSpLocks/>
          </p:cNvCxnSpPr>
          <p:nvPr/>
        </p:nvCxnSpPr>
        <p:spPr>
          <a:xfrm>
            <a:off x="5821680" y="539117"/>
            <a:ext cx="0" cy="334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6B56E20-19BF-F50C-6FD3-9A86E521F023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8445640" y="574043"/>
            <a:ext cx="0" cy="3270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86228E1-C506-7B36-4927-12288A2AEF93}"/>
              </a:ext>
            </a:extLst>
          </p:cNvPr>
          <p:cNvCxnSpPr>
            <a:cxnSpLocks/>
          </p:cNvCxnSpPr>
          <p:nvPr/>
        </p:nvCxnSpPr>
        <p:spPr>
          <a:xfrm>
            <a:off x="11050200" y="560070"/>
            <a:ext cx="0" cy="334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3693420A-1DB6-C815-426A-220BA7694819}"/>
              </a:ext>
            </a:extLst>
          </p:cNvPr>
          <p:cNvSpPr/>
          <p:nvPr/>
        </p:nvSpPr>
        <p:spPr>
          <a:xfrm>
            <a:off x="2585085" y="4515168"/>
            <a:ext cx="7021830" cy="20158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Conversion Rate: +6–8% increase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 TAT: Cut to ≤10 days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Cancellation: Reduce to ≤4%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NPS: Improve to +45–50 </a:t>
            </a: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Together driving higher efficiency, retention, and satisfaction</a:t>
            </a:r>
            <a:endParaRPr lang="en-IN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957611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93</TotalTime>
  <Words>174</Words>
  <Application>Microsoft Office PowerPoint</Application>
  <PresentationFormat>Widescreen</PresentationFormat>
  <Paragraphs>40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Corbel</vt:lpstr>
      <vt:lpstr>Depth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SANSKRITI DHURANDHAR</dc:creator>
  <cp:lastModifiedBy>SANSKRITI DHURANDHAR</cp:lastModifiedBy>
  <cp:revision>3</cp:revision>
  <dcterms:created xsi:type="dcterms:W3CDTF">2025-11-02T05:28:04Z</dcterms:created>
  <dcterms:modified xsi:type="dcterms:W3CDTF">2025-11-02T12:07:39Z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